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8" r:id="rId2"/>
    <p:sldId id="275" r:id="rId3"/>
    <p:sldId id="286" r:id="rId4"/>
    <p:sldId id="288" r:id="rId5"/>
    <p:sldId id="284" r:id="rId6"/>
    <p:sldId id="285" r:id="rId7"/>
    <p:sldId id="287" r:id="rId8"/>
    <p:sldId id="279" r:id="rId9"/>
    <p:sldId id="280" r:id="rId10"/>
    <p:sldId id="281" r:id="rId11"/>
    <p:sldId id="282" r:id="rId12"/>
    <p:sldId id="283"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5294" autoAdjust="0"/>
  </p:normalViewPr>
  <p:slideViewPr>
    <p:cSldViewPr snapToGrid="0">
      <p:cViewPr varScale="1">
        <p:scale>
          <a:sx n="72" d="100"/>
          <a:sy n="72" d="100"/>
        </p:scale>
        <p:origin x="84" y="456"/>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0E08F2E-5F06-4CE2-A139-452A1382A6F0}" type="datetimeFigureOut">
              <a:rPr lang="en-US"/>
              <a:t>10/29/2024</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4C5DC6-1594-414D-9341-ABA08739246C}" type="datetimeFigureOut">
              <a:rPr lang="en-US"/>
              <a:t>10/29/2024</a:t>
            </a:fld>
            <a:endParaRPr/>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77542409-6A04-4DC6-AC3A-D3758287A8F2}" type="slidenum">
              <a:rPr lang="en-CA" smtClean="0"/>
              <a:t>4</a:t>
            </a:fld>
            <a:endParaRPr lang="en-CA"/>
          </a:p>
        </p:txBody>
      </p:sp>
    </p:spTree>
    <p:extLst>
      <p:ext uri="{BB962C8B-B14F-4D97-AF65-F5344CB8AC3E}">
        <p14:creationId xmlns:p14="http://schemas.microsoft.com/office/powerpoint/2010/main" val="20510732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751777" y="3019706"/>
            <a:ext cx="4846320" cy="2387600"/>
          </a:xfrm>
        </p:spPr>
        <p:txBody>
          <a:bodyPr anchor="b">
            <a:normAutofit/>
          </a:bodyPr>
          <a:lstStyle>
            <a:lvl1pPr algn="l">
              <a:lnSpc>
                <a:spcPct val="90000"/>
              </a:lnSpc>
              <a:defRPr sz="48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pic>
        <p:nvPicPr>
          <p:cNvPr id="8" name="Picture 7" descr="Puffy white clouds in deep blue sky"/>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Picture 9" descr="Closeup of plant shoot"/>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C9B55A74-0919-413E-865C-E0E8D1722ED7}" type="datetime1">
              <a:rPr lang="en-US" smtClean="0"/>
              <a:pPr/>
              <a:t>10/29/2024</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25BFE46A-5893-4F80-829A-F37AF8AAC03B}" type="datetime1">
              <a:rPr lang="en-US" smtClean="0"/>
              <a:pPr/>
              <a:t>10/29/2024</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6DD1B487-36FD-4CED-B07A-1A81FC6540B1}" type="datetime1">
              <a:rPr lang="en-US" smtClean="0"/>
              <a:pPr/>
              <a:t>10/29/2024</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pic>
        <p:nvPicPr>
          <p:cNvPr id="11" name="Picture 10" descr="Closeup of green plants"/>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Picture 8" descr="Waves"/>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93A66BA0-BF77-43AC-894A-20AD8220B887}" type="datetime1">
              <a:rPr lang="en-US" smtClean="0"/>
              <a:pPr/>
              <a:t>10/29/2024</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09699" y="2434147"/>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434147"/>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Slide Number Placeholder 8"/>
          <p:cNvSpPr>
            <a:spLocks noGrp="1"/>
          </p:cNvSpPr>
          <p:nvPr>
            <p:ph type="sldNum" sz="quarter" idx="12"/>
          </p:nvPr>
        </p:nvSpPr>
        <p:spPr/>
        <p:txBody>
          <a:bodyPr/>
          <a:lstStyle/>
          <a:p>
            <a:fld id="{9CD8D479-8942-46E8-A226-A4E01F7A105C}" type="slidenum">
              <a:rPr/>
              <a:t>‹#›</a:t>
            </a:fld>
            <a:endParaRPr dirty="0"/>
          </a:p>
        </p:txBody>
      </p:sp>
      <p:sp>
        <p:nvSpPr>
          <p:cNvPr id="7" name="Date Placeholder 6"/>
          <p:cNvSpPr>
            <a:spLocks noGrp="1"/>
          </p:cNvSpPr>
          <p:nvPr>
            <p:ph type="dt" sz="half" idx="10"/>
          </p:nvPr>
        </p:nvSpPr>
        <p:spPr/>
        <p:txBody>
          <a:bodyPr/>
          <a:lstStyle/>
          <a:p>
            <a:fld id="{94C81B4D-F060-418E-A958-B2BDC1A258F8}" type="datetime1">
              <a:rPr lang="en-US" smtClean="0"/>
              <a:pPr/>
              <a:t>10/29/2024</a:t>
            </a:fld>
            <a:endParaRPr lang="en-US" dirty="0"/>
          </a:p>
        </p:txBody>
      </p:sp>
      <p:sp>
        <p:nvSpPr>
          <p:cNvPr id="8" name="Footer Placeholder 7"/>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
        <p:nvSpPr>
          <p:cNvPr id="3" name="Date Placeholder 2"/>
          <p:cNvSpPr>
            <a:spLocks noGrp="1"/>
          </p:cNvSpPr>
          <p:nvPr>
            <p:ph type="dt" sz="half" idx="10"/>
          </p:nvPr>
        </p:nvSpPr>
        <p:spPr/>
        <p:txBody>
          <a:bodyPr/>
          <a:lstStyle/>
          <a:p>
            <a:fld id="{9386AC23-C97B-41FB-9B89-C7FE0FB631CA}" type="datetime1">
              <a:rPr lang="en-US" smtClean="0"/>
              <a:pPr/>
              <a:t>10/29/2024</a:t>
            </a:fld>
            <a:endParaRPr lang="en-US" dirty="0"/>
          </a:p>
        </p:txBody>
      </p:sp>
      <p:sp>
        <p:nvSpPr>
          <p:cNvPr id="4" name="Footer Placeholder 3"/>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CD8D479-8942-46E8-A226-A4E01F7A105C}" type="slidenum">
              <a:rPr/>
              <a:t>‹#›</a:t>
            </a:fld>
            <a:endParaRPr/>
          </a:p>
        </p:txBody>
      </p:sp>
      <p:sp>
        <p:nvSpPr>
          <p:cNvPr id="2" name="Date Placeholder 1"/>
          <p:cNvSpPr>
            <a:spLocks noGrp="1"/>
          </p:cNvSpPr>
          <p:nvPr>
            <p:ph type="dt" sz="half" idx="10"/>
          </p:nvPr>
        </p:nvSpPr>
        <p:spPr/>
        <p:txBody>
          <a:bodyPr/>
          <a:lstStyle/>
          <a:p>
            <a:fld id="{C81B9673-AC7F-4F1F-84E4-F0E5EAAE106D}" type="datetime1">
              <a:rPr lang="en-US" smtClean="0"/>
              <a:pPr/>
              <a:t>10/29/2024</a:t>
            </a:fld>
            <a:endParaRPr lang="en-US" dirty="0"/>
          </a:p>
        </p:txBody>
      </p:sp>
      <p:sp>
        <p:nvSpPr>
          <p:cNvPr id="3" name="Footer Placeholder 2"/>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4" y="919616"/>
            <a:ext cx="4155622" cy="2532888"/>
          </a:xfrm>
        </p:spPr>
        <p:txBody>
          <a:bodyPr anchor="b"/>
          <a:lstStyle>
            <a:lvl1pPr>
              <a:defRPr sz="3200"/>
            </a:lvl1pPr>
          </a:lstStyle>
          <a:p>
            <a:r>
              <a:rPr lang="en-US" smtClean="0"/>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682434" y="3502152"/>
            <a:ext cx="4155622" cy="2479548"/>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BA2A3310-D664-4933-9402-AB5DB0887727}" type="datetime1">
              <a:rPr lang="en-US" smtClean="0"/>
              <a:pPr/>
              <a:t>10/29/2024</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5" y="919616"/>
            <a:ext cx="4155622" cy="2532888"/>
          </a:xfrm>
        </p:spPr>
        <p:txBody>
          <a:bodyPr anchor="b"/>
          <a:lstStyle>
            <a:lvl1pPr>
              <a:defRPr sz="3200"/>
            </a:lvl1pPr>
          </a:lstStyle>
          <a:p>
            <a:r>
              <a:rPr lang="en-US" smtClean="0"/>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682435" y="3502152"/>
            <a:ext cx="4155622" cy="2479547"/>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E1447A63-5E3D-469C-A0D1-119323F4F95E}" type="datetime1">
              <a:rPr lang="en-US" smtClean="0"/>
              <a:pPr/>
              <a:t>10/29/2024</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en-US" dirty="0"/>
              <a:t>E</a:t>
            </a:r>
            <a:r>
              <a:rPr dirty="0"/>
              <a:t>dit Master text styles</a:t>
            </a:r>
          </a:p>
          <a:p>
            <a:pPr lvl="1"/>
            <a:r>
              <a:rPr dirty="0"/>
              <a:t>Second level</a:t>
            </a:r>
          </a:p>
          <a:p>
            <a:pPr lvl="2"/>
            <a:r>
              <a:rPr dirty="0"/>
              <a:t>Third level</a:t>
            </a:r>
          </a:p>
          <a:p>
            <a:pPr lvl="3"/>
            <a:r>
              <a:rPr dirty="0"/>
              <a:t>Fourth level</a:t>
            </a:r>
          </a:p>
          <a:p>
            <a:pPr lvl="4"/>
            <a:r>
              <a:rPr dirty="0"/>
              <a:t>Fifth level</a:t>
            </a:r>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9CD8D479-8942-46E8-A226-A4E01F7A105C}" type="slidenum">
              <a:rPr lang="en-US" smtClean="0"/>
              <a:pPr/>
              <a:t>‹#›</a:t>
            </a:fld>
            <a:endParaRPr lang="en-US" dirty="0"/>
          </a:p>
        </p:txBody>
      </p:sp>
      <p:sp>
        <p:nvSpPr>
          <p:cNvPr id="4" name="Date Placeholder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1E56E745-E731-42F7-BC46-83DD513FC98F}" type="datetime1">
              <a:rPr lang="en-US" smtClean="0"/>
              <a:pPr/>
              <a:t>10/29/2024</a:t>
            </a:fld>
            <a:endParaRPr lang="en-US" dirty="0"/>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r>
              <a:rPr lang="en-US"/>
              <a:t>Add a footer</a:t>
            </a:r>
            <a:endParaRPr lang="en-US"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358" y="138546"/>
            <a:ext cx="5974642" cy="4118833"/>
          </a:xfrm>
        </p:spPr>
        <p:txBody>
          <a:bodyPr>
            <a:normAutofit/>
          </a:bodyPr>
          <a:lstStyle/>
          <a:p>
            <a:r>
              <a:rPr lang="en-US" sz="5400" dirty="0" smtClean="0">
                <a:latin typeface="Arial" panose="020B0604020202020204" pitchFamily="34" charset="0"/>
                <a:cs typeface="Arial" panose="020B0604020202020204" pitchFamily="34" charset="0"/>
              </a:rPr>
              <a:t>GINOOGAMING FIRST NATION TIMBER CLAIM TRUST </a:t>
            </a:r>
            <a:endParaRPr lang="en-US" sz="54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90058" y="4545101"/>
            <a:ext cx="6476739" cy="1673586"/>
          </a:xfrm>
        </p:spPr>
        <p:txBody>
          <a:bodyPr>
            <a:normAutofit/>
          </a:bodyPr>
          <a:lstStyle/>
          <a:p>
            <a:r>
              <a:rPr lang="en-US" sz="3200" dirty="0" smtClean="0"/>
              <a:t>ANNUAL GENERAL MEETING 2024</a:t>
            </a:r>
            <a:endParaRPr lang="en-US" sz="3200" dirty="0"/>
          </a:p>
        </p:txBody>
      </p:sp>
      <p:sp>
        <p:nvSpPr>
          <p:cNvPr id="4" name="Rectangle 3"/>
          <p:cNvSpPr/>
          <p:nvPr/>
        </p:nvSpPr>
        <p:spPr>
          <a:xfrm>
            <a:off x="1169534" y="5695467"/>
            <a:ext cx="4317785" cy="523220"/>
          </a:xfrm>
          <a:prstGeom prst="rect">
            <a:avLst/>
          </a:prstGeom>
        </p:spPr>
        <p:txBody>
          <a:bodyPr wrap="none">
            <a:spAutoFit/>
          </a:bodyPr>
          <a:lstStyle/>
          <a:p>
            <a:r>
              <a:rPr lang="en-CA" sz="2800" dirty="0">
                <a:latin typeface="Arial" panose="020B0604020202020204" pitchFamily="34" charset="0"/>
                <a:cs typeface="Arial" panose="020B0604020202020204" pitchFamily="34" charset="0"/>
              </a:rPr>
              <a:t>Friday, </a:t>
            </a:r>
            <a:r>
              <a:rPr lang="en-CA" sz="2800" dirty="0" smtClean="0">
                <a:latin typeface="Arial" panose="020B0604020202020204" pitchFamily="34" charset="0"/>
                <a:cs typeface="Arial" panose="020B0604020202020204" pitchFamily="34" charset="0"/>
              </a:rPr>
              <a:t>November 1</a:t>
            </a:r>
            <a:r>
              <a:rPr lang="en-CA" sz="2800" dirty="0">
                <a:latin typeface="Arial" panose="020B0604020202020204" pitchFamily="34" charset="0"/>
                <a:cs typeface="Arial" panose="020B0604020202020204" pitchFamily="34" charset="0"/>
              </a:rPr>
              <a:t>, 2024</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37595" y="942109"/>
            <a:ext cx="4627931" cy="4439785"/>
          </a:xfrm>
          <a:prstGeom prst="rect">
            <a:avLst/>
          </a:prstGeom>
        </p:spPr>
      </p:pic>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CD8D479-8942-46E8-A226-A4E01F7A105C}" type="slidenum">
              <a:rPr lang="en-US" smtClean="0"/>
              <a:t>10</a:t>
            </a:fld>
            <a:endParaRPr lang="en-US"/>
          </a:p>
        </p:txBody>
      </p:sp>
      <p:sp>
        <p:nvSpPr>
          <p:cNvPr id="3" name="Date Placeholder 2"/>
          <p:cNvSpPr>
            <a:spLocks noGrp="1"/>
          </p:cNvSpPr>
          <p:nvPr>
            <p:ph type="dt" sz="half" idx="10"/>
          </p:nvPr>
        </p:nvSpPr>
        <p:spPr/>
        <p:txBody>
          <a:bodyPr/>
          <a:lstStyle/>
          <a:p>
            <a:fld id="{C81B9673-AC7F-4F1F-84E4-F0E5EAAE106D}" type="datetime1">
              <a:rPr lang="en-US" smtClean="0"/>
              <a:pPr/>
              <a:t>10/29/2024</a:t>
            </a:fld>
            <a:endParaRPr lang="en-US" dirty="0"/>
          </a:p>
        </p:txBody>
      </p:sp>
      <p:sp>
        <p:nvSpPr>
          <p:cNvPr id="4" name="Footer Placeholder 3"/>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109062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a Slide Title - 4</a:t>
            </a:r>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9CD8D479-8942-46E8-A226-A4E01F7A105C}" type="slidenum">
              <a:rPr lang="en-US" smtClean="0"/>
              <a:t>11</a:t>
            </a:fld>
            <a:endParaRPr lang="en-US"/>
          </a:p>
        </p:txBody>
      </p:sp>
      <p:sp>
        <p:nvSpPr>
          <p:cNvPr id="6" name="Date Placeholder 5"/>
          <p:cNvSpPr>
            <a:spLocks noGrp="1"/>
          </p:cNvSpPr>
          <p:nvPr>
            <p:ph type="dt" sz="half" idx="10"/>
          </p:nvPr>
        </p:nvSpPr>
        <p:spPr/>
        <p:txBody>
          <a:bodyPr/>
          <a:lstStyle/>
          <a:p>
            <a:fld id="{BA2A3310-D664-4933-9402-AB5DB0887727}" type="datetime1">
              <a:rPr lang="en-US" smtClean="0"/>
              <a:pPr/>
              <a:t>10/29/2024</a:t>
            </a:fld>
            <a:endParaRPr lang="en-US" dirty="0"/>
          </a:p>
        </p:txBody>
      </p:sp>
      <p:sp>
        <p:nvSpPr>
          <p:cNvPr id="7" name="Footer Placeholder 6"/>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971194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a Slide Title - 5</a:t>
            </a:r>
          </a:p>
        </p:txBody>
      </p:sp>
      <p:sp>
        <p:nvSpPr>
          <p:cNvPr id="3" name="Picture Placeholder 2" descr="An empty placeholder to add an image. Click on the placeholder and select the image that you wish to add"/>
          <p:cNvSpPr>
            <a:spLocks noGrp="1"/>
          </p:cNvSpPr>
          <p:nvPr>
            <p:ph type="pic" idx="1"/>
          </p:nvPr>
        </p:nvSpPr>
        <p:spPr/>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9CD8D479-8942-46E8-A226-A4E01F7A105C}" type="slidenum">
              <a:rPr lang="en-US" smtClean="0"/>
              <a:t>12</a:t>
            </a:fld>
            <a:endParaRPr lang="en-US"/>
          </a:p>
        </p:txBody>
      </p:sp>
      <p:sp>
        <p:nvSpPr>
          <p:cNvPr id="6" name="Date Placeholder 5"/>
          <p:cNvSpPr>
            <a:spLocks noGrp="1"/>
          </p:cNvSpPr>
          <p:nvPr>
            <p:ph type="dt" sz="half" idx="10"/>
          </p:nvPr>
        </p:nvSpPr>
        <p:spPr/>
        <p:txBody>
          <a:bodyPr/>
          <a:lstStyle/>
          <a:p>
            <a:fld id="{E1447A63-5E3D-469C-A0D1-119323F4F95E}" type="datetime1">
              <a:rPr lang="en-US" smtClean="0"/>
              <a:pPr/>
              <a:t>10/29/2024</a:t>
            </a:fld>
            <a:endParaRPr lang="en-US" dirty="0"/>
          </a:p>
        </p:txBody>
      </p:sp>
      <p:sp>
        <p:nvSpPr>
          <p:cNvPr id="7" name="Footer Placeholder 6"/>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1445667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2208" y="161077"/>
            <a:ext cx="9371949" cy="1183566"/>
          </a:xfrm>
        </p:spPr>
        <p:txBody>
          <a:bodyPr/>
          <a:lstStyle/>
          <a:p>
            <a:pPr algn="ctr"/>
            <a:r>
              <a:rPr lang="fr-FR" dirty="0" smtClean="0">
                <a:solidFill>
                  <a:schemeClr val="bg2">
                    <a:lumMod val="10000"/>
                  </a:schemeClr>
                </a:solidFill>
                <a:latin typeface="Arial Rounded MT Bold" panose="020F0704030504030204" pitchFamily="34" charset="0"/>
              </a:rPr>
              <a:t>Ginoogaming First Nation Trust </a:t>
            </a:r>
            <a:br>
              <a:rPr lang="fr-FR" dirty="0" smtClean="0">
                <a:solidFill>
                  <a:schemeClr val="bg2">
                    <a:lumMod val="10000"/>
                  </a:schemeClr>
                </a:solidFill>
                <a:latin typeface="Arial Rounded MT Bold" panose="020F0704030504030204" pitchFamily="34" charset="0"/>
              </a:rPr>
            </a:br>
            <a:r>
              <a:rPr lang="fr-FR" dirty="0" smtClean="0">
                <a:solidFill>
                  <a:schemeClr val="bg2">
                    <a:lumMod val="10000"/>
                  </a:schemeClr>
                </a:solidFill>
                <a:latin typeface="Arial Rounded MT Bold" panose="020F0704030504030204" pitchFamily="34" charset="0"/>
              </a:rPr>
              <a:t>Vision </a:t>
            </a:r>
            <a:r>
              <a:rPr lang="fr-FR" dirty="0" err="1" smtClean="0">
                <a:solidFill>
                  <a:schemeClr val="bg2">
                    <a:lumMod val="10000"/>
                  </a:schemeClr>
                </a:solidFill>
                <a:latin typeface="Arial Rounded MT Bold" panose="020F0704030504030204" pitchFamily="34" charset="0"/>
              </a:rPr>
              <a:t>Statement</a:t>
            </a:r>
            <a:endParaRPr lang="en-US" dirty="0">
              <a:solidFill>
                <a:schemeClr val="bg2">
                  <a:lumMod val="10000"/>
                </a:schemeClr>
              </a:solidFill>
              <a:latin typeface="Arial Rounded MT Bold" panose="020F0704030504030204" pitchFamily="34" charset="0"/>
            </a:endParaRPr>
          </a:p>
        </p:txBody>
      </p:sp>
      <p:sp>
        <p:nvSpPr>
          <p:cNvPr id="3" name="Content Placeholder 2"/>
          <p:cNvSpPr>
            <a:spLocks noGrp="1"/>
          </p:cNvSpPr>
          <p:nvPr>
            <p:ph idx="1"/>
          </p:nvPr>
        </p:nvSpPr>
        <p:spPr>
          <a:xfrm>
            <a:off x="856752" y="1787673"/>
            <a:ext cx="9371948" cy="4620682"/>
          </a:xfrm>
        </p:spPr>
        <p:txBody>
          <a:bodyPr>
            <a:normAutofit/>
          </a:bodyPr>
          <a:lstStyle/>
          <a:p>
            <a:pPr marL="0" indent="0">
              <a:buNone/>
            </a:pPr>
            <a:r>
              <a:rPr lang="en-US" sz="2800" dirty="0" smtClean="0">
                <a:solidFill>
                  <a:schemeClr val="bg2">
                    <a:lumMod val="10000"/>
                  </a:schemeClr>
                </a:solidFill>
              </a:rPr>
              <a:t>The areas of spending and other terms and conditions of the Trust Agreement were developed through a series of meetings with members, on and off-reserve, during the negotiations. </a:t>
            </a:r>
          </a:p>
          <a:p>
            <a:pPr marL="0" indent="0">
              <a:buNone/>
            </a:pPr>
            <a:r>
              <a:rPr lang="en-US" sz="2800" dirty="0" smtClean="0">
                <a:solidFill>
                  <a:schemeClr val="bg2">
                    <a:lumMod val="10000"/>
                  </a:schemeClr>
                </a:solidFill>
              </a:rPr>
              <a:t>At those meetings, Ginoogaming members endorsed the following Vision Statement:</a:t>
            </a:r>
          </a:p>
          <a:p>
            <a:pPr marL="0" indent="0">
              <a:buNone/>
            </a:pPr>
            <a:r>
              <a:rPr lang="en-US" sz="2800" dirty="0" smtClean="0">
                <a:solidFill>
                  <a:schemeClr val="bg2">
                    <a:lumMod val="10000"/>
                  </a:schemeClr>
                </a:solidFill>
              </a:rPr>
              <a:t>The overall goal of the Timber Claim Trust Fund is to provide social, economic and cultural benefits, no matter where they live, and to help create a vibrant community so that any Member who wishes to do so may live, work or retire on the reserve. </a:t>
            </a:r>
            <a:endParaRPr lang="en-US" sz="2800"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2</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10/29/2024</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Overall Goals of the Trust: </a:t>
            </a:r>
            <a:endParaRPr lang="en-CA" dirty="0"/>
          </a:p>
        </p:txBody>
      </p:sp>
      <p:sp>
        <p:nvSpPr>
          <p:cNvPr id="3" name="Content Placeholder 2"/>
          <p:cNvSpPr>
            <a:spLocks noGrp="1"/>
          </p:cNvSpPr>
          <p:nvPr>
            <p:ph idx="1"/>
          </p:nvPr>
        </p:nvSpPr>
        <p:spPr/>
        <p:txBody>
          <a:bodyPr/>
          <a:lstStyle/>
          <a:p>
            <a:pPr marL="0" indent="0">
              <a:buNone/>
            </a:pPr>
            <a:r>
              <a:rPr lang="en-CA" dirty="0" smtClean="0"/>
              <a:t>Since the beginning when the Trust Agreement was signed the Trustees have </a:t>
            </a:r>
            <a:r>
              <a:rPr lang="en-CA" dirty="0" smtClean="0"/>
              <a:t>worked hard t</a:t>
            </a:r>
            <a:r>
              <a:rPr lang="en-CA" dirty="0" smtClean="0"/>
              <a:t>o protect the investments made on behalf of all members no matter where they lived.</a:t>
            </a:r>
          </a:p>
          <a:p>
            <a:pPr marL="0" indent="0">
              <a:buNone/>
            </a:pPr>
            <a:r>
              <a:rPr lang="en-CA" dirty="0" smtClean="0"/>
              <a:t>To ensure </a:t>
            </a:r>
            <a:r>
              <a:rPr lang="en-CA" dirty="0" smtClean="0"/>
              <a:t>the goals set out for the membership were followed in accordance to how the Trust was designed; through the policies in place the Trust is able to provide support for Education, Funeral Services, Cultural events and Social programming. </a:t>
            </a:r>
          </a:p>
          <a:p>
            <a:pPr marL="0" indent="0">
              <a:buNone/>
            </a:pPr>
            <a:r>
              <a:rPr lang="en-CA" dirty="0" smtClean="0"/>
              <a:t>Over the past 23 years the Trust has given to the membership a total of approximately $ 10,511,285.00 including the loan paid up to $936,000.00 through the Trust to help build the Ginoogaming Head Start building. The Ginoogaming head start loan has a balance of $ 78,767.15 which will be paid off to avoid paying more interest on the loan. This will not be taken out of the Portfolio but will be from what we already have in the budget for this year. </a:t>
            </a:r>
            <a:endParaRPr lang="en-CA" dirty="0"/>
          </a:p>
        </p:txBody>
      </p:sp>
      <p:sp>
        <p:nvSpPr>
          <p:cNvPr id="4" name="Slide Number Placeholder 3"/>
          <p:cNvSpPr>
            <a:spLocks noGrp="1"/>
          </p:cNvSpPr>
          <p:nvPr>
            <p:ph type="sldNum" sz="quarter" idx="12"/>
          </p:nvPr>
        </p:nvSpPr>
        <p:spPr/>
        <p:txBody>
          <a:bodyPr/>
          <a:lstStyle/>
          <a:p>
            <a:fld id="{9CD8D479-8942-46E8-A226-A4E01F7A105C}" type="slidenum">
              <a:rPr lang="en-CA" smtClean="0"/>
              <a:t>3</a:t>
            </a:fld>
            <a:endParaRPr lang="en-CA"/>
          </a:p>
        </p:txBody>
      </p:sp>
      <p:sp>
        <p:nvSpPr>
          <p:cNvPr id="5" name="Date Placeholder 4"/>
          <p:cNvSpPr>
            <a:spLocks noGrp="1"/>
          </p:cNvSpPr>
          <p:nvPr>
            <p:ph type="dt" sz="half" idx="10"/>
          </p:nvPr>
        </p:nvSpPr>
        <p:spPr/>
        <p:txBody>
          <a:bodyPr/>
          <a:lstStyle/>
          <a:p>
            <a:fld id="{6DD1B487-36FD-4CED-B07A-1A81FC6540B1}" type="datetime1">
              <a:rPr lang="en-US" smtClean="0"/>
              <a:pPr/>
              <a:t>10/29/2024</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Tree>
    <p:extLst>
      <p:ext uri="{BB962C8B-B14F-4D97-AF65-F5344CB8AC3E}">
        <p14:creationId xmlns:p14="http://schemas.microsoft.com/office/powerpoint/2010/main" val="2995659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CA" dirty="0" smtClean="0">
                <a:latin typeface="Arial Black" panose="020B0A04020102020204" pitchFamily="34" charset="0"/>
              </a:rPr>
              <a:t>Funding provided over past 4 years:</a:t>
            </a:r>
            <a:endParaRPr lang="en-CA" dirty="0">
              <a:latin typeface="Arial Black" panose="020B0A04020102020204" pitchFamily="34" charset="0"/>
            </a:endParaRPr>
          </a:p>
        </p:txBody>
      </p:sp>
      <p:sp>
        <p:nvSpPr>
          <p:cNvPr id="11" name="Content Placeholder 10"/>
          <p:cNvSpPr>
            <a:spLocks noGrp="1"/>
          </p:cNvSpPr>
          <p:nvPr>
            <p:ph idx="1"/>
          </p:nvPr>
        </p:nvSpPr>
        <p:spPr/>
        <p:txBody>
          <a:bodyPr>
            <a:normAutofit fontScale="92500"/>
          </a:bodyPr>
          <a:lstStyle/>
          <a:p>
            <a:pPr marL="0" indent="0">
              <a:buNone/>
            </a:pPr>
            <a:r>
              <a:rPr lang="en-CA" dirty="0" smtClean="0">
                <a:latin typeface="Calibri" panose="020F0502020204030204" pitchFamily="34" charset="0"/>
                <a:cs typeface="Calibri" panose="020F0502020204030204" pitchFamily="34" charset="0"/>
              </a:rPr>
              <a:t>		     2021		      2022		      2023		     2024</a:t>
            </a:r>
          </a:p>
          <a:p>
            <a:pPr marL="0" indent="0">
              <a:buNone/>
            </a:pPr>
            <a:r>
              <a:rPr lang="en-CA" dirty="0" smtClean="0">
                <a:latin typeface="Calibri" panose="020F0502020204030204" pitchFamily="34" charset="0"/>
                <a:cs typeface="Calibri" panose="020F0502020204030204" pitchFamily="34" charset="0"/>
              </a:rPr>
              <a:t>Education:	28,300.00	28,800.00	20,400.00	22,400.00</a:t>
            </a:r>
          </a:p>
          <a:p>
            <a:pPr marL="0" indent="0">
              <a:buNone/>
            </a:pPr>
            <a:r>
              <a:rPr lang="en-CA" dirty="0" smtClean="0">
                <a:latin typeface="Calibri" panose="020F0502020204030204" pitchFamily="34" charset="0"/>
                <a:cs typeface="Calibri" panose="020F0502020204030204" pitchFamily="34" charset="0"/>
              </a:rPr>
              <a:t>Recreation:	13,300.00	10,350.00	10,000.00	11,250.00</a:t>
            </a:r>
          </a:p>
          <a:p>
            <a:pPr marL="0" indent="0">
              <a:buNone/>
            </a:pPr>
            <a:r>
              <a:rPr lang="en-CA" dirty="0" smtClean="0">
                <a:latin typeface="Calibri" panose="020F0502020204030204" pitchFamily="34" charset="0"/>
                <a:cs typeface="Calibri" panose="020F0502020204030204" pitchFamily="34" charset="0"/>
              </a:rPr>
              <a:t>Funerals:	119,437.91	54,000.00	30,031.91	31,308.75</a:t>
            </a:r>
          </a:p>
          <a:p>
            <a:pPr marL="0" indent="0">
              <a:buNone/>
            </a:pPr>
            <a:r>
              <a:rPr lang="en-CA" dirty="0" smtClean="0">
                <a:latin typeface="Calibri" panose="020F0502020204030204" pitchFamily="34" charset="0"/>
                <a:cs typeface="Calibri" panose="020F0502020204030204" pitchFamily="34" charset="0"/>
              </a:rPr>
              <a:t>Donations:					   2,850.00	      271.20</a:t>
            </a:r>
          </a:p>
          <a:p>
            <a:pPr marL="0" indent="0">
              <a:buNone/>
            </a:pPr>
            <a:r>
              <a:rPr lang="en-CA" dirty="0" smtClean="0">
                <a:latin typeface="Calibri" panose="020F0502020204030204" pitchFamily="34" charset="0"/>
                <a:cs typeface="Calibri" panose="020F0502020204030204" pitchFamily="34" charset="0"/>
              </a:rPr>
              <a:t>COVID:		 30,000.00	</a:t>
            </a:r>
          </a:p>
          <a:p>
            <a:pPr marL="0" indent="0">
              <a:buNone/>
            </a:pPr>
            <a:r>
              <a:rPr lang="en-CA" dirty="0" smtClean="0">
                <a:latin typeface="Calibri" panose="020F0502020204030204" pitchFamily="34" charset="0"/>
                <a:cs typeface="Calibri" panose="020F0502020204030204" pitchFamily="34" charset="0"/>
              </a:rPr>
              <a:t>Housing:	 	99,999.99	99,999,99	99,999.99	(99,999,99)</a:t>
            </a:r>
          </a:p>
          <a:p>
            <a:pPr marL="0" indent="0">
              <a:buNone/>
            </a:pPr>
            <a:r>
              <a:rPr lang="en-CA" dirty="0" smtClean="0">
                <a:latin typeface="Calibri" panose="020F0502020204030204" pitchFamily="34" charset="0"/>
                <a:cs typeface="Calibri" panose="020F0502020204030204" pitchFamily="34" charset="0"/>
              </a:rPr>
              <a:t>Health:		  25,000.00	25,000.00	25,000.00	(25,000.00)</a:t>
            </a:r>
          </a:p>
          <a:p>
            <a:pPr marL="0" indent="0">
              <a:buNone/>
            </a:pPr>
            <a:r>
              <a:rPr lang="en-CA" dirty="0" smtClean="0">
                <a:latin typeface="Calibri" panose="020F0502020204030204" pitchFamily="34" charset="0"/>
                <a:cs typeface="Calibri" panose="020F0502020204030204" pitchFamily="34" charset="0"/>
              </a:rPr>
              <a:t>Cultural:		 55,000.00	40,000.00	40,000.00	(40,000.00)</a:t>
            </a:r>
          </a:p>
          <a:p>
            <a:pPr marL="0" indent="0">
              <a:buNone/>
            </a:pPr>
            <a:r>
              <a:rPr lang="en-CA" dirty="0" smtClean="0">
                <a:latin typeface="Calibri" panose="020F0502020204030204" pitchFamily="34" charset="0"/>
                <a:cs typeface="Calibri" panose="020F0502020204030204" pitchFamily="34" charset="0"/>
              </a:rPr>
              <a:t>Christmas:	  40,000.00	55,000.01	55,000.01	(55,000.01)</a:t>
            </a:r>
          </a:p>
          <a:p>
            <a:pPr marL="0" indent="0">
              <a:buNone/>
            </a:pPr>
            <a:r>
              <a:rPr lang="en-CA" dirty="0" smtClean="0">
                <a:latin typeface="Calibri" panose="020F0502020204030204" pitchFamily="34" charset="0"/>
                <a:cs typeface="Calibri" panose="020F0502020204030204" pitchFamily="34" charset="0"/>
              </a:rPr>
              <a:t>Total Funding:	411,637.90	306,650.00	264,011.09	270,229.96</a:t>
            </a:r>
            <a:r>
              <a:rPr lang="en-CA" dirty="0" smtClean="0"/>
              <a:t>	</a:t>
            </a:r>
            <a:endParaRPr lang="en-CA" dirty="0"/>
          </a:p>
        </p:txBody>
      </p:sp>
      <p:sp>
        <p:nvSpPr>
          <p:cNvPr id="2" name="Slide Number Placeholder 1"/>
          <p:cNvSpPr>
            <a:spLocks noGrp="1"/>
          </p:cNvSpPr>
          <p:nvPr>
            <p:ph type="sldNum" sz="quarter" idx="12"/>
          </p:nvPr>
        </p:nvSpPr>
        <p:spPr/>
        <p:txBody>
          <a:bodyPr/>
          <a:lstStyle/>
          <a:p>
            <a:fld id="{9CD8D479-8942-46E8-A226-A4E01F7A105C}" type="slidenum">
              <a:rPr lang="en-CA" smtClean="0"/>
              <a:t>4</a:t>
            </a:fld>
            <a:endParaRPr lang="en-CA"/>
          </a:p>
        </p:txBody>
      </p:sp>
      <p:sp>
        <p:nvSpPr>
          <p:cNvPr id="3" name="Date Placeholder 2"/>
          <p:cNvSpPr>
            <a:spLocks noGrp="1"/>
          </p:cNvSpPr>
          <p:nvPr>
            <p:ph type="dt" sz="half" idx="10"/>
          </p:nvPr>
        </p:nvSpPr>
        <p:spPr/>
        <p:txBody>
          <a:bodyPr/>
          <a:lstStyle/>
          <a:p>
            <a:fld id="{C81B9673-AC7F-4F1F-84E4-F0E5EAAE106D}" type="datetime1">
              <a:rPr lang="en-US" smtClean="0"/>
              <a:pPr/>
              <a:t>10/29/2024</a:t>
            </a:fld>
            <a:endParaRPr lang="en-US" dirty="0"/>
          </a:p>
        </p:txBody>
      </p:sp>
      <p:sp>
        <p:nvSpPr>
          <p:cNvPr id="4" name="Footer Placeholder 3"/>
          <p:cNvSpPr>
            <a:spLocks noGrp="1"/>
          </p:cNvSpPr>
          <p:nvPr>
            <p:ph type="ftr" sz="quarter" idx="11"/>
          </p:nvPr>
        </p:nvSpPr>
        <p:spPr/>
        <p:txBody>
          <a:bodyPr/>
          <a:lstStyle/>
          <a:p>
            <a:r>
              <a:rPr lang="en-US" smtClean="0"/>
              <a:t>Add a footer</a:t>
            </a:r>
            <a:endParaRPr lang="en-US" dirty="0"/>
          </a:p>
        </p:txBody>
      </p:sp>
    </p:spTree>
    <p:extLst>
      <p:ext uri="{BB962C8B-B14F-4D97-AF65-F5344CB8AC3E}">
        <p14:creationId xmlns:p14="http://schemas.microsoft.com/office/powerpoint/2010/main" val="2312380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t>Funding for all membership no matter where they live:</a:t>
            </a:r>
            <a:endParaRPr lang="en-CA" sz="3200" dirty="0"/>
          </a:p>
        </p:txBody>
      </p:sp>
      <p:sp>
        <p:nvSpPr>
          <p:cNvPr id="3" name="Content Placeholder 2"/>
          <p:cNvSpPr>
            <a:spLocks noGrp="1"/>
          </p:cNvSpPr>
          <p:nvPr>
            <p:ph sz="half" idx="1"/>
          </p:nvPr>
        </p:nvSpPr>
        <p:spPr>
          <a:xfrm>
            <a:off x="0" y="1556281"/>
            <a:ext cx="11794435" cy="4620682"/>
          </a:xfrm>
        </p:spPr>
        <p:txBody>
          <a:bodyPr/>
          <a:lstStyle/>
          <a:p>
            <a:pPr marL="0" indent="0">
              <a:buNone/>
            </a:pPr>
            <a:r>
              <a:rPr lang="en-CA" dirty="0" smtClean="0"/>
              <a:t>			</a:t>
            </a:r>
            <a:endParaRPr lang="en-CA" dirty="0"/>
          </a:p>
        </p:txBody>
      </p:sp>
      <p:sp>
        <p:nvSpPr>
          <p:cNvPr id="4" name="Content Placeholder 3"/>
          <p:cNvSpPr>
            <a:spLocks noGrp="1"/>
          </p:cNvSpPr>
          <p:nvPr>
            <p:ph sz="half" idx="2"/>
          </p:nvPr>
        </p:nvSpPr>
        <p:spPr>
          <a:xfrm>
            <a:off x="410402" y="1556281"/>
            <a:ext cx="11198502" cy="4620682"/>
          </a:xfrm>
        </p:spPr>
        <p:txBody>
          <a:bodyPr/>
          <a:lstStyle/>
          <a:p>
            <a:pPr marL="0" indent="0">
              <a:buNone/>
            </a:pPr>
            <a:r>
              <a:rPr lang="en-CA" b="1" u="sng" dirty="0" smtClean="0"/>
              <a:t>In the community: in the last 4 years</a:t>
            </a:r>
          </a:p>
          <a:p>
            <a:pPr marL="0" indent="0">
              <a:buNone/>
            </a:pPr>
            <a:r>
              <a:rPr lang="en-CA" dirty="0" smtClean="0"/>
              <a:t>Education: 		Funerals:		Recreation:		Cultural:</a:t>
            </a:r>
          </a:p>
          <a:p>
            <a:pPr marL="0" indent="0">
              <a:buNone/>
            </a:pPr>
            <a:r>
              <a:rPr lang="en-CA" dirty="0" smtClean="0"/>
              <a:t>20,050.00		108,000.00		10,150			175,000.00</a:t>
            </a:r>
          </a:p>
          <a:p>
            <a:pPr marL="0" indent="0">
              <a:buNone/>
            </a:pPr>
            <a:endParaRPr lang="en-CA" dirty="0"/>
          </a:p>
          <a:p>
            <a:pPr marL="0" indent="0">
              <a:buNone/>
            </a:pPr>
            <a:r>
              <a:rPr lang="en-CA" b="1" u="sng" dirty="0" smtClean="0"/>
              <a:t>Out of the Community: in the last 4 years</a:t>
            </a:r>
          </a:p>
          <a:p>
            <a:pPr marL="0" indent="0">
              <a:buNone/>
            </a:pPr>
            <a:r>
              <a:rPr lang="en-CA" dirty="0" smtClean="0"/>
              <a:t>Education:		Funerals:		Recreation:		Cultural:</a:t>
            </a:r>
          </a:p>
          <a:p>
            <a:pPr marL="0" indent="0">
              <a:buNone/>
            </a:pPr>
            <a:r>
              <a:rPr lang="en-CA" dirty="0" smtClean="0"/>
              <a:t>79,850.00		126,778.57		34,850.00		included in top</a:t>
            </a:r>
          </a:p>
          <a:p>
            <a:pPr marL="0" indent="0">
              <a:buNone/>
            </a:pPr>
            <a:r>
              <a:rPr lang="en-CA" dirty="0" smtClean="0"/>
              <a:t>		</a:t>
            </a:r>
          </a:p>
          <a:p>
            <a:pPr marL="0" indent="0">
              <a:buNone/>
            </a:pPr>
            <a:r>
              <a:rPr lang="en-CA" dirty="0" smtClean="0"/>
              <a:t>		</a:t>
            </a:r>
            <a:endParaRPr lang="en-CA" dirty="0"/>
          </a:p>
        </p:txBody>
      </p:sp>
      <p:sp>
        <p:nvSpPr>
          <p:cNvPr id="5" name="Slide Number Placeholder 4"/>
          <p:cNvSpPr>
            <a:spLocks noGrp="1"/>
          </p:cNvSpPr>
          <p:nvPr>
            <p:ph type="sldNum" sz="quarter" idx="12"/>
          </p:nvPr>
        </p:nvSpPr>
        <p:spPr/>
        <p:txBody>
          <a:bodyPr/>
          <a:lstStyle/>
          <a:p>
            <a:fld id="{9CD8D479-8942-46E8-A226-A4E01F7A105C}" type="slidenum">
              <a:rPr lang="en-CA" smtClean="0"/>
              <a:t>5</a:t>
            </a:fld>
            <a:endParaRPr lang="en-CA"/>
          </a:p>
        </p:txBody>
      </p:sp>
      <p:sp>
        <p:nvSpPr>
          <p:cNvPr id="6" name="Date Placeholder 5"/>
          <p:cNvSpPr>
            <a:spLocks noGrp="1"/>
          </p:cNvSpPr>
          <p:nvPr>
            <p:ph type="dt" sz="half" idx="10"/>
          </p:nvPr>
        </p:nvSpPr>
        <p:spPr/>
        <p:txBody>
          <a:bodyPr/>
          <a:lstStyle/>
          <a:p>
            <a:fld id="{93A66BA0-BF77-43AC-894A-20AD8220B887}" type="datetime1">
              <a:rPr lang="en-US" smtClean="0"/>
              <a:pPr/>
              <a:t>10/29/2024</a:t>
            </a:fld>
            <a:endParaRPr lang="en-US" dirty="0"/>
          </a:p>
        </p:txBody>
      </p:sp>
      <p:sp>
        <p:nvSpPr>
          <p:cNvPr id="7" name="Footer Placeholder 6"/>
          <p:cNvSpPr>
            <a:spLocks noGrp="1"/>
          </p:cNvSpPr>
          <p:nvPr>
            <p:ph type="ftr" sz="quarter" idx="11"/>
          </p:nvPr>
        </p:nvSpPr>
        <p:spPr/>
        <p:txBody>
          <a:bodyPr/>
          <a:lstStyle/>
          <a:p>
            <a:r>
              <a:rPr lang="en-US" smtClean="0"/>
              <a:t>Add a footer</a:t>
            </a:r>
            <a:endParaRPr lang="en-US" dirty="0"/>
          </a:p>
        </p:txBody>
      </p:sp>
    </p:spTree>
    <p:extLst>
      <p:ext uri="{BB962C8B-B14F-4D97-AF65-F5344CB8AC3E}">
        <p14:creationId xmlns:p14="http://schemas.microsoft.com/office/powerpoint/2010/main" val="1212781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0402" y="2014330"/>
            <a:ext cx="11688833" cy="7898296"/>
          </a:xfrm>
        </p:spPr>
        <p:txBody>
          <a:bodyPr>
            <a:normAutofit fontScale="90000"/>
          </a:bodyPr>
          <a:lstStyle/>
          <a:p>
            <a:r>
              <a:rPr lang="en-CA" dirty="0" smtClean="0"/>
              <a:t/>
            </a:r>
            <a:br>
              <a:rPr lang="en-CA" dirty="0" smtClean="0"/>
            </a:br>
            <a:r>
              <a:rPr lang="en-CA" dirty="0"/>
              <a:t/>
            </a:r>
            <a:br>
              <a:rPr lang="en-CA" dirty="0"/>
            </a:br>
            <a:r>
              <a:rPr lang="en-CA" dirty="0" smtClean="0"/>
              <a:t/>
            </a:r>
            <a:br>
              <a:rPr lang="en-CA" dirty="0" smtClean="0"/>
            </a:br>
            <a:r>
              <a:rPr lang="en-CA" dirty="0"/>
              <a:t/>
            </a:r>
            <a:br>
              <a:rPr lang="en-CA" dirty="0"/>
            </a:br>
            <a:r>
              <a:rPr lang="en-CA" dirty="0"/>
              <a:t/>
            </a:r>
            <a:br>
              <a:rPr lang="en-CA" dirty="0"/>
            </a:br>
            <a:r>
              <a:rPr lang="en-CA" dirty="0" smtClean="0"/>
              <a:t/>
            </a:r>
            <a:br>
              <a:rPr lang="en-CA" dirty="0" smtClean="0"/>
            </a:br>
            <a:r>
              <a:rPr lang="en-CA" dirty="0"/>
              <a:t/>
            </a:r>
            <a:br>
              <a:rPr lang="en-CA" dirty="0"/>
            </a:br>
            <a:r>
              <a:rPr lang="en-CA" b="1" dirty="0" smtClean="0">
                <a:latin typeface="Arial" panose="020B0604020202020204" pitchFamily="34" charset="0"/>
                <a:cs typeface="Arial" panose="020B0604020202020204" pitchFamily="34" charset="0"/>
              </a:rPr>
              <a:t>Your </a:t>
            </a:r>
            <a:r>
              <a:rPr lang="en-CA" b="1" dirty="0">
                <a:latin typeface="Arial" panose="020B0604020202020204" pitchFamily="34" charset="0"/>
                <a:cs typeface="Arial" panose="020B0604020202020204" pitchFamily="34" charset="0"/>
              </a:rPr>
              <a:t>Board of Trustees:					Term </a:t>
            </a:r>
            <a:r>
              <a:rPr lang="en-CA" b="1" dirty="0" smtClean="0">
                <a:latin typeface="Arial" panose="020B0604020202020204" pitchFamily="34" charset="0"/>
                <a:cs typeface="Arial" panose="020B0604020202020204" pitchFamily="34" charset="0"/>
              </a:rPr>
              <a:t>expires:</a:t>
            </a:r>
            <a:r>
              <a:rPr lang="en-CA" b="1" dirty="0">
                <a:latin typeface="Arial" panose="020B0604020202020204" pitchFamily="34" charset="0"/>
                <a:cs typeface="Arial" panose="020B0604020202020204" pitchFamily="34" charset="0"/>
              </a:rPr>
              <a:t/>
            </a:r>
            <a:br>
              <a:rPr lang="en-CA" b="1" dirty="0">
                <a:latin typeface="Arial" panose="020B0604020202020204" pitchFamily="34" charset="0"/>
                <a:cs typeface="Arial" panose="020B0604020202020204" pitchFamily="34" charset="0"/>
              </a:rPr>
            </a:br>
            <a:r>
              <a:rPr lang="en-CA" dirty="0">
                <a:latin typeface="Arial" panose="020B0604020202020204" pitchFamily="34" charset="0"/>
                <a:cs typeface="Arial" panose="020B0604020202020204" pitchFamily="34" charset="0"/>
              </a:rPr>
              <a:t/>
            </a:r>
            <a:br>
              <a:rPr lang="en-CA" dirty="0">
                <a:latin typeface="Arial" panose="020B0604020202020204" pitchFamily="34" charset="0"/>
                <a:cs typeface="Arial" panose="020B0604020202020204" pitchFamily="34" charset="0"/>
              </a:rPr>
            </a:br>
            <a:r>
              <a:rPr lang="en-CA" dirty="0">
                <a:latin typeface="Arial" panose="020B0604020202020204" pitchFamily="34" charset="0"/>
                <a:cs typeface="Arial" panose="020B0604020202020204" pitchFamily="34" charset="0"/>
              </a:rPr>
              <a:t>Chairperson: 	Michael Charles				April 2025</a:t>
            </a:r>
            <a:br>
              <a:rPr lang="en-CA" dirty="0">
                <a:latin typeface="Arial" panose="020B0604020202020204" pitchFamily="34" charset="0"/>
                <a:cs typeface="Arial" panose="020B0604020202020204" pitchFamily="34" charset="0"/>
              </a:rPr>
            </a:br>
            <a:r>
              <a:rPr lang="en-CA" dirty="0">
                <a:latin typeface="Arial" panose="020B0604020202020204" pitchFamily="34" charset="0"/>
                <a:cs typeface="Arial" panose="020B0604020202020204" pitchFamily="34" charset="0"/>
              </a:rPr>
              <a:t>Trustee:		Calvin Taylor </a:t>
            </a:r>
            <a:r>
              <a:rPr lang="en-CA" dirty="0" err="1">
                <a:latin typeface="Arial" panose="020B0604020202020204" pitchFamily="34" charset="0"/>
                <a:cs typeface="Arial" panose="020B0604020202020204" pitchFamily="34" charset="0"/>
              </a:rPr>
              <a:t>Sr</a:t>
            </a:r>
            <a:r>
              <a:rPr lang="en-CA" dirty="0">
                <a:latin typeface="Arial" panose="020B0604020202020204" pitchFamily="34" charset="0"/>
                <a:cs typeface="Arial" panose="020B0604020202020204" pitchFamily="34" charset="0"/>
              </a:rPr>
              <a:t>				April 2026</a:t>
            </a:r>
            <a:br>
              <a:rPr lang="en-CA" dirty="0">
                <a:latin typeface="Arial" panose="020B0604020202020204" pitchFamily="34" charset="0"/>
                <a:cs typeface="Arial" panose="020B0604020202020204" pitchFamily="34" charset="0"/>
              </a:rPr>
            </a:br>
            <a:r>
              <a:rPr lang="en-CA" dirty="0">
                <a:latin typeface="Arial" panose="020B0604020202020204" pitchFamily="34" charset="0"/>
                <a:cs typeface="Arial" panose="020B0604020202020204" pitchFamily="34" charset="0"/>
              </a:rPr>
              <a:t>Trustee:		Todd Mendowegan			</a:t>
            </a:r>
            <a:r>
              <a:rPr lang="en-CA" dirty="0" smtClean="0">
                <a:latin typeface="Arial" panose="020B0604020202020204" pitchFamily="34" charset="0"/>
                <a:cs typeface="Arial" panose="020B0604020202020204" pitchFamily="34" charset="0"/>
              </a:rPr>
              <a:t>	April 2025</a:t>
            </a:r>
            <a:br>
              <a:rPr lang="en-CA" dirty="0" smtClean="0">
                <a:latin typeface="Arial" panose="020B0604020202020204" pitchFamily="34" charset="0"/>
                <a:cs typeface="Arial" panose="020B0604020202020204" pitchFamily="34" charset="0"/>
              </a:rPr>
            </a:br>
            <a:r>
              <a:rPr lang="en-CA" dirty="0" smtClean="0">
                <a:latin typeface="Arial" panose="020B0604020202020204" pitchFamily="34" charset="0"/>
                <a:cs typeface="Arial" panose="020B0604020202020204" pitchFamily="34" charset="0"/>
              </a:rPr>
              <a:t>Trustee:		Maureen Echum				July 2027</a:t>
            </a:r>
            <a:br>
              <a:rPr lang="en-CA" dirty="0" smtClean="0">
                <a:latin typeface="Arial" panose="020B0604020202020204" pitchFamily="34" charset="0"/>
                <a:cs typeface="Arial" panose="020B0604020202020204" pitchFamily="34" charset="0"/>
              </a:rPr>
            </a:br>
            <a:r>
              <a:rPr lang="en-CA" dirty="0" smtClean="0">
                <a:latin typeface="Arial" panose="020B0604020202020204" pitchFamily="34" charset="0"/>
                <a:cs typeface="Arial" panose="020B0604020202020204" pitchFamily="34" charset="0"/>
              </a:rPr>
              <a:t>Trustee:		Brittney Mendowegan			July 2027</a:t>
            </a:r>
            <a:br>
              <a:rPr lang="en-CA" dirty="0" smtClean="0">
                <a:latin typeface="Arial" panose="020B0604020202020204" pitchFamily="34" charset="0"/>
                <a:cs typeface="Arial" panose="020B0604020202020204" pitchFamily="34" charset="0"/>
              </a:rPr>
            </a:br>
            <a:r>
              <a:rPr lang="en-CA" dirty="0" smtClean="0">
                <a:latin typeface="Arial" panose="020B0604020202020204" pitchFamily="34" charset="0"/>
                <a:cs typeface="Arial" panose="020B0604020202020204" pitchFamily="34" charset="0"/>
              </a:rPr>
              <a:t>Prof: Trustee: 	Bryan Hart					April 2025</a:t>
            </a:r>
            <a:br>
              <a:rPr lang="en-CA" dirty="0" smtClean="0">
                <a:latin typeface="Arial" panose="020B0604020202020204" pitchFamily="34" charset="0"/>
                <a:cs typeface="Arial" panose="020B0604020202020204" pitchFamily="34" charset="0"/>
              </a:rPr>
            </a:br>
            <a:r>
              <a:rPr lang="en-CA" dirty="0" smtClean="0">
                <a:latin typeface="Arial" panose="020B0604020202020204" pitchFamily="34" charset="0"/>
                <a:cs typeface="Arial" panose="020B0604020202020204" pitchFamily="34" charset="0"/>
              </a:rPr>
              <a:t>Legal Trustee:	Etienne Esquega				April 2025</a:t>
            </a:r>
            <a:r>
              <a:rPr lang="en-CA" dirty="0">
                <a:latin typeface="Arial" panose="020B0604020202020204" pitchFamily="34" charset="0"/>
                <a:cs typeface="Arial" panose="020B0604020202020204" pitchFamily="34" charset="0"/>
              </a:rPr>
              <a:t/>
            </a:r>
            <a:br>
              <a:rPr lang="en-CA" dirty="0">
                <a:latin typeface="Arial" panose="020B0604020202020204" pitchFamily="34" charset="0"/>
                <a:cs typeface="Arial" panose="020B0604020202020204" pitchFamily="34" charset="0"/>
              </a:rPr>
            </a:br>
            <a:r>
              <a:rPr lang="en-CA" dirty="0"/>
              <a:t/>
            </a:r>
            <a:br>
              <a:rPr lang="en-CA" dirty="0"/>
            </a:br>
            <a:r>
              <a:rPr lang="en-CA" dirty="0" smtClean="0"/>
              <a:t/>
            </a:r>
            <a:br>
              <a:rPr lang="en-CA" dirty="0" smtClean="0"/>
            </a:br>
            <a:r>
              <a:rPr lang="en-CA" dirty="0"/>
              <a:t/>
            </a:r>
            <a:br>
              <a:rPr lang="en-CA" dirty="0"/>
            </a:br>
            <a:r>
              <a:rPr lang="en-CA" dirty="0" smtClean="0"/>
              <a:t/>
            </a:r>
            <a:br>
              <a:rPr lang="en-CA" dirty="0" smtClean="0"/>
            </a:br>
            <a:r>
              <a:rPr lang="en-CA" dirty="0"/>
              <a:t/>
            </a:r>
            <a:br>
              <a:rPr lang="en-CA" dirty="0"/>
            </a:br>
            <a:r>
              <a:rPr lang="en-CA" dirty="0" smtClean="0"/>
              <a:t/>
            </a:r>
            <a:br>
              <a:rPr lang="en-CA" dirty="0" smtClean="0"/>
            </a:br>
            <a:r>
              <a:rPr lang="en-CA" dirty="0"/>
              <a:t/>
            </a:r>
            <a:br>
              <a:rPr lang="en-CA" dirty="0"/>
            </a:br>
            <a:r>
              <a:rPr lang="en-CA" dirty="0" smtClean="0"/>
              <a:t/>
            </a:r>
            <a:br>
              <a:rPr lang="en-CA" dirty="0" smtClean="0"/>
            </a:br>
            <a:r>
              <a:rPr lang="en-CA" dirty="0"/>
              <a:t/>
            </a:r>
            <a:br>
              <a:rPr lang="en-CA" dirty="0"/>
            </a:br>
            <a:endParaRPr lang="en-CA" dirty="0"/>
          </a:p>
        </p:txBody>
      </p:sp>
      <p:sp>
        <p:nvSpPr>
          <p:cNvPr id="3" name="Slide Number Placeholder 2"/>
          <p:cNvSpPr>
            <a:spLocks noGrp="1"/>
          </p:cNvSpPr>
          <p:nvPr>
            <p:ph type="sldNum" sz="quarter" idx="12"/>
          </p:nvPr>
        </p:nvSpPr>
        <p:spPr/>
        <p:txBody>
          <a:bodyPr/>
          <a:lstStyle/>
          <a:p>
            <a:fld id="{9CD8D479-8942-46E8-A226-A4E01F7A105C}" type="slidenum">
              <a:rPr lang="en-CA" smtClean="0"/>
              <a:t>6</a:t>
            </a:fld>
            <a:endParaRPr lang="en-CA"/>
          </a:p>
        </p:txBody>
      </p:sp>
      <p:sp>
        <p:nvSpPr>
          <p:cNvPr id="4" name="Date Placeholder 3"/>
          <p:cNvSpPr>
            <a:spLocks noGrp="1"/>
          </p:cNvSpPr>
          <p:nvPr>
            <p:ph type="dt" sz="half" idx="10"/>
          </p:nvPr>
        </p:nvSpPr>
        <p:spPr/>
        <p:txBody>
          <a:bodyPr/>
          <a:lstStyle/>
          <a:p>
            <a:fld id="{9386AC23-C97B-41FB-9B89-C7FE0FB631CA}" type="datetime1">
              <a:rPr lang="en-US" smtClean="0"/>
              <a:pPr/>
              <a:t>10/29/2024</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Tree>
    <p:extLst>
      <p:ext uri="{BB962C8B-B14F-4D97-AF65-F5344CB8AC3E}">
        <p14:creationId xmlns:p14="http://schemas.microsoft.com/office/powerpoint/2010/main" val="1384994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Arial Black" panose="020B0A04020102020204" pitchFamily="34" charset="0"/>
              </a:rPr>
              <a:t>Review of the Portfolio</a:t>
            </a:r>
            <a:r>
              <a:rPr lang="en-CA" dirty="0" smtClean="0"/>
              <a:t>	</a:t>
            </a:r>
            <a:endParaRPr lang="en-CA" dirty="0"/>
          </a:p>
        </p:txBody>
      </p:sp>
      <p:sp>
        <p:nvSpPr>
          <p:cNvPr id="3" name="Content Placeholder 2"/>
          <p:cNvSpPr>
            <a:spLocks noGrp="1"/>
          </p:cNvSpPr>
          <p:nvPr>
            <p:ph sz="half" idx="1"/>
          </p:nvPr>
        </p:nvSpPr>
        <p:spPr/>
        <p:txBody>
          <a:bodyPr>
            <a:normAutofit lnSpcReduction="10000"/>
          </a:bodyPr>
          <a:lstStyle/>
          <a:p>
            <a:r>
              <a:rPr lang="en-CA" dirty="0" smtClean="0"/>
              <a:t>As part of the Trustees doing their best to protect the interest of the membership, a firm has been hired to ensure that our Investment Manager, Dave Stewart along with other managers at RBC are doing their job to manage how the investments are made and the portfolio is protected.  </a:t>
            </a:r>
          </a:p>
          <a:p>
            <a:r>
              <a:rPr lang="en-CA" dirty="0" err="1" smtClean="0"/>
              <a:t>Eckler’s</a:t>
            </a:r>
            <a:r>
              <a:rPr lang="en-CA" dirty="0" smtClean="0"/>
              <a:t> is a firm who is known to work with various First Nation Trusts and other Trust organizations, which is based out of Toronto. They began in late May 2024 and should be completed by the new year. </a:t>
            </a:r>
            <a:endParaRPr lang="en-CA" dirty="0"/>
          </a:p>
        </p:txBody>
      </p:sp>
      <p:sp>
        <p:nvSpPr>
          <p:cNvPr id="4" name="Content Placeholder 3"/>
          <p:cNvSpPr>
            <a:spLocks noGrp="1"/>
          </p:cNvSpPr>
          <p:nvPr>
            <p:ph sz="half" idx="2"/>
          </p:nvPr>
        </p:nvSpPr>
        <p:spPr/>
        <p:txBody>
          <a:bodyPr>
            <a:normAutofit lnSpcReduction="10000"/>
          </a:bodyPr>
          <a:lstStyle/>
          <a:p>
            <a:r>
              <a:rPr lang="en-CA" dirty="0" smtClean="0"/>
              <a:t>We received an update on October 16, 2024 and as far as the changes made in 2023, there has been a positive outcome, helped by the strong equity markets. </a:t>
            </a:r>
          </a:p>
          <a:p>
            <a:r>
              <a:rPr lang="en-CA" dirty="0" smtClean="0"/>
              <a:t>They are comfortable with the asset mix within fixed income.  </a:t>
            </a:r>
          </a:p>
          <a:p>
            <a:r>
              <a:rPr lang="en-CA" dirty="0" smtClean="0"/>
              <a:t>The next step for them is to look at whether incremental value is relative to the benchmarks for the different asset classes and whether the fees we pay are reasonable. </a:t>
            </a:r>
          </a:p>
          <a:p>
            <a:r>
              <a:rPr lang="en-CA" dirty="0" smtClean="0"/>
              <a:t>They should be completed by the next board meeting which is on December 11, 2024.</a:t>
            </a:r>
            <a:endParaRPr lang="en-CA" dirty="0"/>
          </a:p>
        </p:txBody>
      </p:sp>
      <p:sp>
        <p:nvSpPr>
          <p:cNvPr id="5" name="Slide Number Placeholder 4"/>
          <p:cNvSpPr>
            <a:spLocks noGrp="1"/>
          </p:cNvSpPr>
          <p:nvPr>
            <p:ph type="sldNum" sz="quarter" idx="12"/>
          </p:nvPr>
        </p:nvSpPr>
        <p:spPr/>
        <p:txBody>
          <a:bodyPr/>
          <a:lstStyle/>
          <a:p>
            <a:fld id="{9CD8D479-8942-46E8-A226-A4E01F7A105C}" type="slidenum">
              <a:rPr lang="en-CA" smtClean="0"/>
              <a:t>7</a:t>
            </a:fld>
            <a:endParaRPr lang="en-CA"/>
          </a:p>
        </p:txBody>
      </p:sp>
      <p:sp>
        <p:nvSpPr>
          <p:cNvPr id="6" name="Date Placeholder 5"/>
          <p:cNvSpPr>
            <a:spLocks noGrp="1"/>
          </p:cNvSpPr>
          <p:nvPr>
            <p:ph type="dt" sz="half" idx="10"/>
          </p:nvPr>
        </p:nvSpPr>
        <p:spPr/>
        <p:txBody>
          <a:bodyPr/>
          <a:lstStyle/>
          <a:p>
            <a:fld id="{93A66BA0-BF77-43AC-894A-20AD8220B887}" type="datetime1">
              <a:rPr lang="en-US" smtClean="0"/>
              <a:pPr/>
              <a:t>10/29/2024</a:t>
            </a:fld>
            <a:endParaRPr lang="en-US" dirty="0"/>
          </a:p>
        </p:txBody>
      </p:sp>
      <p:sp>
        <p:nvSpPr>
          <p:cNvPr id="7" name="Footer Placeholder 6"/>
          <p:cNvSpPr>
            <a:spLocks noGrp="1"/>
          </p:cNvSpPr>
          <p:nvPr>
            <p:ph type="ftr" sz="quarter" idx="11"/>
          </p:nvPr>
        </p:nvSpPr>
        <p:spPr/>
        <p:txBody>
          <a:bodyPr/>
          <a:lstStyle/>
          <a:p>
            <a:r>
              <a:rPr lang="en-US" smtClean="0"/>
              <a:t>Add a footer</a:t>
            </a:r>
            <a:endParaRPr lang="en-US" dirty="0"/>
          </a:p>
        </p:txBody>
      </p:sp>
    </p:spTree>
    <p:extLst>
      <p:ext uri="{BB962C8B-B14F-4D97-AF65-F5344CB8AC3E}">
        <p14:creationId xmlns:p14="http://schemas.microsoft.com/office/powerpoint/2010/main" val="344591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Black" panose="020B0A04020102020204" pitchFamily="34" charset="0"/>
              </a:rPr>
              <a:t>Ongoing Plans for the future:</a:t>
            </a:r>
            <a:endParaRPr lang="en-US" b="1" dirty="0">
              <a:latin typeface="Arial Black" panose="020B0A04020102020204" pitchFamily="34" charset="0"/>
            </a:endParaRPr>
          </a:p>
        </p:txBody>
      </p:sp>
      <p:sp>
        <p:nvSpPr>
          <p:cNvPr id="3" name="Text Placeholder 2"/>
          <p:cNvSpPr>
            <a:spLocks noGrp="1"/>
          </p:cNvSpPr>
          <p:nvPr>
            <p:ph type="body" idx="1"/>
          </p:nvPr>
        </p:nvSpPr>
        <p:spPr/>
        <p:txBody>
          <a:bodyPr/>
          <a:lstStyle/>
          <a:p>
            <a:r>
              <a:rPr lang="en-US" dirty="0" smtClean="0"/>
              <a:t>Promote the Trust by continuing to;</a:t>
            </a:r>
            <a:endParaRPr lang="en-US" dirty="0"/>
          </a:p>
        </p:txBody>
      </p:sp>
      <p:sp>
        <p:nvSpPr>
          <p:cNvPr id="4" name="Content Placeholder 3"/>
          <p:cNvSpPr>
            <a:spLocks noGrp="1"/>
          </p:cNvSpPr>
          <p:nvPr>
            <p:ph sz="half" idx="2"/>
          </p:nvPr>
        </p:nvSpPr>
        <p:spPr/>
        <p:txBody>
          <a:bodyPr>
            <a:normAutofit fontScale="92500" lnSpcReduction="10000"/>
          </a:bodyPr>
          <a:lstStyle/>
          <a:p>
            <a:r>
              <a:rPr lang="en-US" dirty="0" smtClean="0"/>
              <a:t>website updates, </a:t>
            </a:r>
            <a:r>
              <a:rPr lang="en-US" dirty="0" err="1" smtClean="0"/>
              <a:t>facebook</a:t>
            </a:r>
            <a:r>
              <a:rPr lang="en-US" dirty="0" smtClean="0"/>
              <a:t>, community notices</a:t>
            </a:r>
            <a:endParaRPr lang="en-US" dirty="0" smtClean="0"/>
          </a:p>
          <a:p>
            <a:r>
              <a:rPr lang="en-US" dirty="0" smtClean="0"/>
              <a:t>Input in the Community Newsletters</a:t>
            </a:r>
          </a:p>
          <a:p>
            <a:r>
              <a:rPr lang="en-US" dirty="0" smtClean="0"/>
              <a:t>Ongoing conversations with youth, adults and elders in the community</a:t>
            </a:r>
          </a:p>
          <a:p>
            <a:r>
              <a:rPr lang="en-US" dirty="0" smtClean="0"/>
              <a:t>Be an active member of the Elder’s committee, Band Rep. Program, Pow Wow, and attend social team meetings when time allows, help out with community events </a:t>
            </a:r>
            <a:r>
              <a:rPr lang="en-US" dirty="0" err="1" smtClean="0"/>
              <a:t>etc</a:t>
            </a:r>
            <a:r>
              <a:rPr lang="en-US" dirty="0" smtClean="0"/>
              <a:t>…</a:t>
            </a:r>
            <a:endParaRPr lang="en-US" dirty="0" smtClean="0"/>
          </a:p>
          <a:p>
            <a:r>
              <a:rPr lang="en-US" dirty="0" smtClean="0"/>
              <a:t>Advertising: mugs, tote bags, pens, stickers, pens </a:t>
            </a:r>
            <a:r>
              <a:rPr lang="en-US" dirty="0" err="1" smtClean="0"/>
              <a:t>etc</a:t>
            </a:r>
            <a:r>
              <a:rPr lang="en-US" dirty="0" smtClean="0"/>
              <a:t>…</a:t>
            </a:r>
            <a:endParaRPr lang="en-US" dirty="0"/>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normAutofit/>
          </a:bodyPr>
          <a:lstStyle/>
          <a:p>
            <a:r>
              <a:rPr lang="en-US" dirty="0" smtClean="0"/>
              <a:t>Provide positive ongoing moral support to the students attending school, open-communication whether they are attending through part-time, full-time, on-line and/or in high school and post-secondary  </a:t>
            </a:r>
          </a:p>
          <a:p>
            <a:r>
              <a:rPr lang="en-US" dirty="0" smtClean="0"/>
              <a:t>Work closely with Chief and Council to plan for the future for Infrastructure, meet with persons involved to support proposals for community improvement</a:t>
            </a:r>
            <a:endParaRPr lang="en-US" dirty="0"/>
          </a:p>
        </p:txBody>
      </p:sp>
      <p:sp>
        <p:nvSpPr>
          <p:cNvPr id="7" name="Slide Number Placeholder 6"/>
          <p:cNvSpPr>
            <a:spLocks noGrp="1"/>
          </p:cNvSpPr>
          <p:nvPr>
            <p:ph type="sldNum" sz="quarter" idx="12"/>
          </p:nvPr>
        </p:nvSpPr>
        <p:spPr/>
        <p:txBody>
          <a:bodyPr/>
          <a:lstStyle/>
          <a:p>
            <a:fld id="{9CD8D479-8942-46E8-A226-A4E01F7A105C}" type="slidenum">
              <a:rPr lang="en-US" smtClean="0"/>
              <a:t>8</a:t>
            </a:fld>
            <a:endParaRPr lang="en-US" dirty="0"/>
          </a:p>
        </p:txBody>
      </p:sp>
      <p:sp>
        <p:nvSpPr>
          <p:cNvPr id="8" name="Date Placeholder 7"/>
          <p:cNvSpPr>
            <a:spLocks noGrp="1"/>
          </p:cNvSpPr>
          <p:nvPr>
            <p:ph type="dt" sz="half" idx="10"/>
          </p:nvPr>
        </p:nvSpPr>
        <p:spPr/>
        <p:txBody>
          <a:bodyPr/>
          <a:lstStyle/>
          <a:p>
            <a:fld id="{94C81B4D-F060-418E-A958-B2BDC1A258F8}" type="datetime1">
              <a:rPr lang="en-US" smtClean="0"/>
              <a:pPr/>
              <a:t>10/29/2024</a:t>
            </a:fld>
            <a:endParaRPr lang="en-US" dirty="0"/>
          </a:p>
        </p:txBody>
      </p:sp>
      <p:sp>
        <p:nvSpPr>
          <p:cNvPr id="9" name="Footer Placeholder 8"/>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788333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14122" y="2703442"/>
            <a:ext cx="5581696" cy="1086680"/>
          </a:xfrm>
        </p:spPr>
        <p:txBody>
          <a:bodyPr>
            <a:normAutofit fontScale="90000"/>
          </a:bodyPr>
          <a:lstStyle/>
          <a:p>
            <a:pPr algn="ctr"/>
            <a:r>
              <a:rPr lang="en-US" sz="6600" b="1" dirty="0" smtClean="0">
                <a:solidFill>
                  <a:schemeClr val="accent1">
                    <a:lumMod val="60000"/>
                    <a:lumOff val="40000"/>
                  </a:schemeClr>
                </a:solidFill>
                <a:latin typeface="Ink Free" panose="03080402000500000000" pitchFamily="66" charset="0"/>
              </a:rPr>
              <a:t>Chi </a:t>
            </a:r>
            <a:r>
              <a:rPr lang="en-US" sz="6600" b="1" dirty="0" err="1" smtClean="0">
                <a:solidFill>
                  <a:schemeClr val="accent1">
                    <a:lumMod val="60000"/>
                    <a:lumOff val="40000"/>
                  </a:schemeClr>
                </a:solidFill>
                <a:latin typeface="Ink Free" panose="03080402000500000000" pitchFamily="66" charset="0"/>
              </a:rPr>
              <a:t>Miigwech</a:t>
            </a:r>
            <a:r>
              <a:rPr lang="en-US" sz="6600" b="1" dirty="0" smtClean="0">
                <a:solidFill>
                  <a:schemeClr val="accent1">
                    <a:lumMod val="60000"/>
                    <a:lumOff val="40000"/>
                  </a:schemeClr>
                </a:solidFill>
                <a:latin typeface="Ink Free" panose="03080402000500000000" pitchFamily="66" charset="0"/>
              </a:rPr>
              <a:t> !</a:t>
            </a:r>
            <a:endParaRPr lang="en-US" sz="6600" b="1" dirty="0">
              <a:solidFill>
                <a:schemeClr val="accent1">
                  <a:lumMod val="60000"/>
                  <a:lumOff val="40000"/>
                </a:schemeClr>
              </a:solidFill>
              <a:latin typeface="Ink Free" panose="03080402000500000000" pitchFamily="66" charset="0"/>
            </a:endParaRPr>
          </a:p>
        </p:txBody>
      </p:sp>
      <p:sp>
        <p:nvSpPr>
          <p:cNvPr id="3" name="Slide Number Placeholder 2"/>
          <p:cNvSpPr>
            <a:spLocks noGrp="1"/>
          </p:cNvSpPr>
          <p:nvPr>
            <p:ph type="sldNum" sz="quarter" idx="12"/>
          </p:nvPr>
        </p:nvSpPr>
        <p:spPr/>
        <p:txBody>
          <a:bodyPr/>
          <a:lstStyle/>
          <a:p>
            <a:fld id="{9CD8D479-8942-46E8-A226-A4E01F7A105C}" type="slidenum">
              <a:rPr lang="en-US" smtClean="0"/>
              <a:t>9</a:t>
            </a:fld>
            <a:endParaRPr lang="en-US"/>
          </a:p>
        </p:txBody>
      </p:sp>
      <p:sp>
        <p:nvSpPr>
          <p:cNvPr id="4" name="Date Placeholder 3"/>
          <p:cNvSpPr>
            <a:spLocks noGrp="1"/>
          </p:cNvSpPr>
          <p:nvPr>
            <p:ph type="dt" sz="half" idx="10"/>
          </p:nvPr>
        </p:nvSpPr>
        <p:spPr/>
        <p:txBody>
          <a:bodyPr/>
          <a:lstStyle/>
          <a:p>
            <a:fld id="{9386AC23-C97B-41FB-9B89-C7FE0FB631CA}" type="datetime1">
              <a:rPr lang="en-US" smtClean="0"/>
              <a:pPr/>
              <a:t>10/29/2024</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8957" y="1403423"/>
            <a:ext cx="3644348" cy="3686717"/>
          </a:xfrm>
          <a:prstGeom prst="rect">
            <a:avLst/>
          </a:prstGeom>
        </p:spPr>
      </p:pic>
    </p:spTree>
    <p:extLst>
      <p:ext uri="{BB962C8B-B14F-4D97-AF65-F5344CB8AC3E}">
        <p14:creationId xmlns:p14="http://schemas.microsoft.com/office/powerpoint/2010/main" val="1332294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4 AGM MC presentation.potx" id="{FD969C7F-C28D-47E2-8B9E-09D62DE5591D}" vid="{89516BE8-9522-4F5F-999A-9EEE86D6C5AC}"/>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2024 AGM MC presentation</Template>
  <TotalTime>318</TotalTime>
  <Words>706</Words>
  <Application>Microsoft Office PowerPoint</Application>
  <PresentationFormat>Widescreen</PresentationFormat>
  <Paragraphs>89</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Black</vt:lpstr>
      <vt:lpstr>Arial Rounded MT Bold</vt:lpstr>
      <vt:lpstr>Calibri</vt:lpstr>
      <vt:lpstr>Corbel</vt:lpstr>
      <vt:lpstr>Ink Free</vt:lpstr>
      <vt:lpstr>Ecology 16x9</vt:lpstr>
      <vt:lpstr>GINOOGAMING FIRST NATION TIMBER CLAIM TRUST </vt:lpstr>
      <vt:lpstr>Ginoogaming First Nation Trust  Vision Statement</vt:lpstr>
      <vt:lpstr>Overall Goals of the Trust: </vt:lpstr>
      <vt:lpstr>Funding provided over past 4 years:</vt:lpstr>
      <vt:lpstr>Funding for all membership no matter where they live:</vt:lpstr>
      <vt:lpstr>       Your Board of Trustees:     Term expires:  Chairperson:  Michael Charles    April 2025 Trustee:  Calvin Taylor Sr    April 2026 Trustee:  Todd Mendowegan    April 2025 Trustee:  Maureen Echum    July 2027 Trustee:  Brittney Mendowegan   July 2027 Prof: Trustee:  Bryan Hart     April 2025 Legal Trustee: Etienne Esquega    April 2025          </vt:lpstr>
      <vt:lpstr>Review of the Portfolio </vt:lpstr>
      <vt:lpstr>Ongoing Plans for the future:</vt:lpstr>
      <vt:lpstr>Chi Miigwech !</vt:lpstr>
      <vt:lpstr>PowerPoint Presentation</vt:lpstr>
      <vt:lpstr>Add a Slide Title - 4</vt:lpstr>
      <vt:lpstr>Add a Slide Title - 5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GINOOGAMING FIRST NATION TIMBER CLAIM TRUST</dc:title>
  <dc:creator>Microsoft account</dc:creator>
  <cp:lastModifiedBy>Microsoft account</cp:lastModifiedBy>
  <cp:revision>29</cp:revision>
  <cp:lastPrinted>2024-10-29T19:00:29Z</cp:lastPrinted>
  <dcterms:created xsi:type="dcterms:W3CDTF">2024-10-29T14:09:23Z</dcterms:created>
  <dcterms:modified xsi:type="dcterms:W3CDTF">2024-10-29T19:27:37Z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